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30" r:id="rId11"/>
    <p:sldId id="328" r:id="rId12"/>
    <p:sldId id="329" r:id="rId13"/>
    <p:sldId id="327" r:id="rId14"/>
    <p:sldId id="333" r:id="rId15"/>
    <p:sldId id="332" r:id="rId16"/>
    <p:sldId id="337" r:id="rId17"/>
    <p:sldId id="352" r:id="rId18"/>
    <p:sldId id="353" r:id="rId19"/>
    <p:sldId id="351" r:id="rId20"/>
    <p:sldId id="336" r:id="rId21"/>
    <p:sldId id="348" r:id="rId22"/>
    <p:sldId id="335" r:id="rId23"/>
    <p:sldId id="338" r:id="rId24"/>
    <p:sldId id="340" r:id="rId25"/>
    <p:sldId id="341" r:id="rId26"/>
    <p:sldId id="342" r:id="rId27"/>
    <p:sldId id="349" r:id="rId28"/>
    <p:sldId id="350" r:id="rId29"/>
    <p:sldId id="354" r:id="rId30"/>
    <p:sldId id="355" r:id="rId31"/>
    <p:sldId id="356" r:id="rId32"/>
    <p:sldId id="357" r:id="rId33"/>
    <p:sldId id="346" r:id="rId34"/>
    <p:sldId id="345" r:id="rId3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3018"/>
    <a:srgbClr val="EE8512"/>
    <a:srgbClr val="1CCACA"/>
    <a:srgbClr val="137B89"/>
    <a:srgbClr val="3E6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82407" autoAdjust="0"/>
  </p:normalViewPr>
  <p:slideViewPr>
    <p:cSldViewPr snapToGrid="0" snapToObjects="1">
      <p:cViewPr>
        <p:scale>
          <a:sx n="80" d="100"/>
          <a:sy n="80" d="100"/>
        </p:scale>
        <p:origin x="-451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7C25-E861-9441-9487-E16BD0287D35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6543F-C2E5-7644-9AF3-A998712041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54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36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4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81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13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78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20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33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54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77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9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16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CB36-CA4D-E94C-A162-1776E9B7AF0D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C2D8-A69C-3F47-9FA4-D066F0C5D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57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png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8800" y="0"/>
            <a:ext cx="5621154" cy="5367218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18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5 CuadroTexto"/>
          <p:cNvSpPr txBox="1"/>
          <p:nvPr/>
        </p:nvSpPr>
        <p:spPr>
          <a:xfrm>
            <a:off x="334260" y="960178"/>
            <a:ext cx="8035041" cy="79952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MX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detalle de: </a:t>
            </a:r>
            <a:endParaRPr kumimoji="0" lang="es-MX" sz="48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  <p:pic>
        <p:nvPicPr>
          <p:cNvPr id="4098" name="AB8070E9-744E-4F6E-A9B3-45986B702A5D" descr="A3258A5F-82D4-4E23-A05C-612C75BC35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02" y="1987115"/>
            <a:ext cx="6322595" cy="239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710115" y="1470264"/>
            <a:ext cx="78601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Integral</a:t>
            </a: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Access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se deduce como un Seguro de Salud Integral que engloba necesidades de: </a:t>
            </a:r>
          </a:p>
          <a:p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Medicina Preventiva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Cobertura Médica Hospitalaria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Emergencia en el extranjero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Maternidad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Flexibilidad en la elección de red hospitalaria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Coberturas no hospitalarias con flexibilidad en la definición de Copagos</a:t>
            </a:r>
          </a:p>
          <a:p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0115" y="546104"/>
            <a:ext cx="36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Introducción</a:t>
            </a:r>
            <a:endParaRPr lang="es-MX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690664" y="856034"/>
            <a:ext cx="7678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Integral</a:t>
            </a: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Access</a:t>
            </a:r>
            <a:r>
              <a:rPr lang="es-MX" sz="1600" b="1" dirty="0" smtClean="0">
                <a:latin typeface="Century Gothic" pitchFamily="34" charset="0"/>
              </a:rPr>
              <a:t>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cuenta con tres planes en función a la red hospitalaria:</a:t>
            </a:r>
          </a:p>
          <a:p>
            <a:endParaRPr lang="es-MX" sz="1600" dirty="0">
              <a:latin typeface="Century Gothic" pitchFamily="34" charset="0"/>
            </a:endParaRP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Oro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(nivel AAA): todos los hospitales en convenio con </a:t>
            </a: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MediAccess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endParaRPr lang="es-MX" sz="16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Plata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(nivel AA):  hospitales nivel medio en convenio con </a:t>
            </a: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MediAccess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endParaRPr lang="es-MX" sz="16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Bronce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(nivel A): hospitales de bajo costo en convenio con </a:t>
            </a: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MediAccess</a:t>
            </a:r>
            <a:endParaRPr lang="es-MX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4"/>
          <a:srcRect l="27196" t="30129" r="26417" b="16550"/>
          <a:stretch/>
        </p:blipFill>
        <p:spPr bwMode="auto">
          <a:xfrm>
            <a:off x="466559" y="3015026"/>
            <a:ext cx="2462111" cy="17430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6614" r="26500" b="19491"/>
          <a:stretch/>
        </p:blipFill>
        <p:spPr bwMode="auto">
          <a:xfrm>
            <a:off x="3131520" y="3015025"/>
            <a:ext cx="2671699" cy="1743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38926" r="26194" b="6044"/>
          <a:stretch/>
        </p:blipFill>
        <p:spPr bwMode="auto">
          <a:xfrm>
            <a:off x="5995295" y="3000179"/>
            <a:ext cx="2665593" cy="1773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3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690664" y="856034"/>
            <a:ext cx="7678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Las </a:t>
            </a: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sumas aseguradas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son las siguientes:</a:t>
            </a:r>
          </a:p>
        </p:txBody>
      </p:sp>
      <p:graphicFrame>
        <p:nvGraphicFramePr>
          <p:cNvPr id="22" name="2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633736"/>
              </p:ext>
            </p:extLst>
          </p:nvPr>
        </p:nvGraphicFramePr>
        <p:xfrm>
          <a:off x="401138" y="1519238"/>
          <a:ext cx="84105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Hoja de cálculo" r:id="rId5" imgW="7534295" imgH="2438543" progId="Excel.Sheet.12">
                  <p:embed/>
                </p:oleObj>
              </mc:Choice>
              <mc:Fallback>
                <p:oleObj name="Hoja de cálculo" r:id="rId5" imgW="7534295" imgH="2438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138" y="1519238"/>
                        <a:ext cx="84105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5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3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690664" y="856034"/>
            <a:ext cx="7678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Asociado al </a:t>
            </a: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nivel hospitalario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se </a:t>
            </a: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define el Copago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 cubrir.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45626"/>
              </p:ext>
            </p:extLst>
          </p:nvPr>
        </p:nvGraphicFramePr>
        <p:xfrm>
          <a:off x="709957" y="1348203"/>
          <a:ext cx="7543798" cy="514350"/>
        </p:xfrm>
        <a:graphic>
          <a:graphicData uri="http://schemas.openxmlformats.org/drawingml/2006/table">
            <a:tbl>
              <a:tblPr/>
              <a:tblGrid>
                <a:gridCol w="2622686"/>
                <a:gridCol w="1220741"/>
                <a:gridCol w="1233457"/>
                <a:gridCol w="1233457"/>
                <a:gridCol w="1233457"/>
              </a:tblGrid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Helvetica Condensed"/>
                        </a:rPr>
                        <a:t>Cobertura básica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Helvetica Condense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FFFFFF"/>
                          </a:solidFill>
                          <a:effectLst/>
                          <a:latin typeface="Helvetica Condensed"/>
                        </a:rPr>
                        <a:t>Red Hospitalaría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 Condensed"/>
                        </a:rPr>
                        <a:t>Bronce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 Condensed"/>
                        </a:rPr>
                        <a:t>Plata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 Condensed"/>
                        </a:rPr>
                        <a:t>Oro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  <p:sp>
        <p:nvSpPr>
          <p:cNvPr id="15" name="AutoShape 2" descr="https://upload.wikimedia.org/wikipedia/en/thumb/f/fb/Yes_check.svg/1024px-Yes_check.svg.png"/>
          <p:cNvSpPr>
            <a:spLocks noChangeAspect="1" noChangeArrowheads="1"/>
          </p:cNvSpPr>
          <p:nvPr/>
        </p:nvSpPr>
        <p:spPr bwMode="auto">
          <a:xfrm>
            <a:off x="5867400" y="3978275"/>
            <a:ext cx="3048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226424"/>
              </p:ext>
            </p:extLst>
          </p:nvPr>
        </p:nvGraphicFramePr>
        <p:xfrm>
          <a:off x="681038" y="2021475"/>
          <a:ext cx="760095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Hoja de cálculo" r:id="rId5" imgW="7534295" imgH="1495313" progId="Excel.Sheet.12">
                  <p:embed/>
                </p:oleObj>
              </mc:Choice>
              <mc:Fallback>
                <p:oleObj name="Hoja de cálculo" r:id="rId5" imgW="7534295" imgH="1495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8" y="2021475"/>
                        <a:ext cx="7600950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542386"/>
              </p:ext>
            </p:extLst>
          </p:nvPr>
        </p:nvGraphicFramePr>
        <p:xfrm>
          <a:off x="689363" y="3615149"/>
          <a:ext cx="7574017" cy="746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Hoja de cálculo" r:id="rId7" imgW="7534295" imgH="743138" progId="Excel.Sheet.12">
                  <p:embed/>
                </p:oleObj>
              </mc:Choice>
              <mc:Fallback>
                <p:oleObj name="Hoja de cálculo" r:id="rId7" imgW="7534295" imgH="7431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9363" y="3615149"/>
                        <a:ext cx="7574017" cy="746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709957" y="4485373"/>
            <a:ext cx="754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Apoyos a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diagnósticos, Medicamentos, Prótesis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y </a:t>
            </a:r>
            <a:r>
              <a:rPr lang="es-MX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Endoprótesis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Cámara hiperbárica.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74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710115" y="546104"/>
            <a:ext cx="630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Solicitud y Cuestionario</a:t>
            </a:r>
            <a:endParaRPr lang="es-MX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0115" y="1470264"/>
            <a:ext cx="7860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Un beneficio más de</a:t>
            </a: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Integral</a:t>
            </a: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Access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lo encontramos en la solicitud, ya que nuestro contratante ya </a:t>
            </a: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no necesita el examen médico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la selección se realiza a través de un Cuestionario que se le entrega con la antes mencionada.  </a:t>
            </a: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710115" y="189979"/>
            <a:ext cx="630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Solicitud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t="1137" r="28316" b="2680"/>
          <a:stretch/>
        </p:blipFill>
        <p:spPr bwMode="auto">
          <a:xfrm>
            <a:off x="937993" y="681007"/>
            <a:ext cx="3530860" cy="441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1207" r="28546" b="-1"/>
          <a:stretch/>
        </p:blipFill>
        <p:spPr bwMode="auto">
          <a:xfrm>
            <a:off x="4758941" y="681007"/>
            <a:ext cx="3422186" cy="441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710115" y="209229"/>
            <a:ext cx="630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Cuestionario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t="5227" r="28464" b="4211"/>
          <a:stretch/>
        </p:blipFill>
        <p:spPr bwMode="auto">
          <a:xfrm>
            <a:off x="446041" y="578561"/>
            <a:ext cx="3778888" cy="448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5" t="5658" r="29739" b="4475"/>
          <a:stretch/>
        </p:blipFill>
        <p:spPr bwMode="auto">
          <a:xfrm>
            <a:off x="4572000" y="578561"/>
            <a:ext cx="3596832" cy="448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710115" y="546104"/>
            <a:ext cx="6306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Imagen, material de </a:t>
            </a:r>
          </a:p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comunicación y </a:t>
            </a:r>
          </a:p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entregables</a:t>
            </a:r>
            <a:endParaRPr lang="es-MX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r="30618"/>
          <a:stretch/>
        </p:blipFill>
        <p:spPr bwMode="auto">
          <a:xfrm>
            <a:off x="3430514" y="729363"/>
            <a:ext cx="2894379" cy="42083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4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1297" t="17754" r="1838" b="17754"/>
          <a:stretch/>
        </p:blipFill>
        <p:spPr>
          <a:xfrm>
            <a:off x="0" y="0"/>
            <a:ext cx="91440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5 CuadroTexto"/>
          <p:cNvSpPr txBox="1"/>
          <p:nvPr/>
        </p:nvSpPr>
        <p:spPr>
          <a:xfrm>
            <a:off x="1132370" y="881398"/>
            <a:ext cx="6707809" cy="1907522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60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Bienvenido</a:t>
            </a:r>
            <a:r>
              <a:rPr kumimoji="0" lang="es-MX" sz="6000" b="1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6000" b="1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Equipo MediAccess</a:t>
            </a:r>
            <a:endParaRPr kumimoji="0" lang="es-MX" sz="60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8483" r="15017" b="15360"/>
          <a:stretch/>
        </p:blipFill>
        <p:spPr bwMode="auto">
          <a:xfrm>
            <a:off x="3823576" y="3152775"/>
            <a:ext cx="1496847" cy="131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8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20344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613863" y="767484"/>
            <a:ext cx="75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Contenedor, credenciales , imán, Folleto de Explicativo, Cd de Condiciones Generales.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" r="1240" b="18948"/>
          <a:stretch/>
        </p:blipFill>
        <p:spPr bwMode="auto">
          <a:xfrm>
            <a:off x="248101" y="1356635"/>
            <a:ext cx="4381649" cy="195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6" r="26222" b="5815"/>
          <a:stretch/>
        </p:blipFill>
        <p:spPr bwMode="auto">
          <a:xfrm>
            <a:off x="4937751" y="1352260"/>
            <a:ext cx="3715352" cy="196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1" t="35640" r="33429" b="6462"/>
          <a:stretch/>
        </p:blipFill>
        <p:spPr bwMode="auto">
          <a:xfrm>
            <a:off x="3666148" y="3534276"/>
            <a:ext cx="1472665" cy="147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5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20344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r="11450"/>
          <a:stretch/>
        </p:blipFill>
        <p:spPr bwMode="auto">
          <a:xfrm>
            <a:off x="398973" y="671233"/>
            <a:ext cx="3704726" cy="270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 r="11310"/>
          <a:stretch/>
        </p:blipFill>
        <p:spPr bwMode="auto">
          <a:xfrm>
            <a:off x="4454689" y="1794259"/>
            <a:ext cx="4332951" cy="316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726004" y="798897"/>
            <a:ext cx="395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Díptico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5 CuadroTexto"/>
          <p:cNvSpPr txBox="1"/>
          <p:nvPr/>
        </p:nvSpPr>
        <p:spPr>
          <a:xfrm>
            <a:off x="334260" y="960178"/>
            <a:ext cx="8035041" cy="79952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MX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detalle de: </a:t>
            </a:r>
            <a:endParaRPr kumimoji="0" lang="es-MX" sz="48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  <p:pic>
        <p:nvPicPr>
          <p:cNvPr id="8" name="A731659C-ED90-433A-BCBB-A678A9B18201" descr="DE2D51A3-20A8-4141-B5CC-012608164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91" y="2196980"/>
            <a:ext cx="5920528" cy="223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0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710115" y="1470264"/>
            <a:ext cx="78601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Prime</a:t>
            </a: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Access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es un </a:t>
            </a:r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Seguro Colectivo de Gastos Médicos Menores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que cubre:</a:t>
            </a:r>
          </a:p>
          <a:p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Consultas Médicas de Primer Contacto (Médico General, Médico Familiar, Medicina Interna, Ginecología y Pediatría)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Consultas Médicas de Especialidad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Urgencia Ambulatoria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Medicamentos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Estudios de Laboratorio y Gabinete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Orientación Médica Telefónica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Odontología (cobertura adicional)</a:t>
            </a:r>
          </a:p>
          <a:p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0115" y="546104"/>
            <a:ext cx="36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Introducción</a:t>
            </a:r>
            <a:endParaRPr lang="es-MX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3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710115" y="546104"/>
            <a:ext cx="36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Coberturas y Copagos</a:t>
            </a:r>
            <a:endParaRPr lang="es-MX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71783"/>
              </p:ext>
            </p:extLst>
          </p:nvPr>
        </p:nvGraphicFramePr>
        <p:xfrm>
          <a:off x="1546936" y="1089011"/>
          <a:ext cx="5777889" cy="346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Hoja de cálculo" r:id="rId5" imgW="4429247" imgH="2657569" progId="Excel.Sheet.12">
                  <p:embed/>
                </p:oleObj>
              </mc:Choice>
              <mc:Fallback>
                <p:oleObj name="Hoja de cálculo" r:id="rId5" imgW="4429247" imgH="26575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6936" y="1089011"/>
                        <a:ext cx="5777889" cy="3466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2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710115" y="546104"/>
            <a:ext cx="6306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Imagen, material de </a:t>
            </a:r>
          </a:p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comunicación y </a:t>
            </a:r>
          </a:p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entregables</a:t>
            </a:r>
            <a:endParaRPr lang="es-MX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r="30610"/>
          <a:stretch/>
        </p:blipFill>
        <p:spPr bwMode="auto">
          <a:xfrm>
            <a:off x="3344796" y="703338"/>
            <a:ext cx="2847782" cy="41862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20344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613863" y="767484"/>
            <a:ext cx="75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Contenedor carta, ½ carta, credencial , imán, Folleto de Explicativo, Cd de Condiciones Generales.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23699"/>
          <a:stretch/>
        </p:blipFill>
        <p:spPr bwMode="auto">
          <a:xfrm>
            <a:off x="1137955" y="1780530"/>
            <a:ext cx="6845725" cy="274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1094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613863" y="767484"/>
            <a:ext cx="757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Flyer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4" r="31068"/>
          <a:stretch/>
        </p:blipFill>
        <p:spPr bwMode="auto">
          <a:xfrm>
            <a:off x="1440769" y="1019410"/>
            <a:ext cx="2595536" cy="382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6" r="30692"/>
          <a:stretch/>
        </p:blipFill>
        <p:spPr bwMode="auto">
          <a:xfrm>
            <a:off x="4796680" y="1019409"/>
            <a:ext cx="2621642" cy="382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1094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613863" y="767484"/>
            <a:ext cx="7577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Credencial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32976" r="24524" b="8338"/>
          <a:stretch/>
        </p:blipFill>
        <p:spPr bwMode="auto">
          <a:xfrm>
            <a:off x="750770" y="1780673"/>
            <a:ext cx="3253339" cy="211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t="7259" r="24679" b="33793"/>
          <a:stretch/>
        </p:blipFill>
        <p:spPr bwMode="auto">
          <a:xfrm>
            <a:off x="4777611" y="1780673"/>
            <a:ext cx="3228333" cy="211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20344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7 CuadroTexto"/>
          <p:cNvSpPr txBox="1"/>
          <p:nvPr/>
        </p:nvSpPr>
        <p:spPr>
          <a:xfrm>
            <a:off x="613385" y="790955"/>
            <a:ext cx="8035041" cy="1291969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Center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Helvetica Light"/>
              </a:rPr>
              <a:t>IVR</a:t>
            </a:r>
            <a:endParaRPr kumimoji="0" lang="es-MX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  <p:pic>
        <p:nvPicPr>
          <p:cNvPr id="15366" name="Picture 6" descr="http://diarioelinformal.info/wp-content/uploads/2015/08/call-ce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22732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1297" t="17754" r="1838" b="17754"/>
          <a:stretch/>
        </p:blipFill>
        <p:spPr>
          <a:xfrm>
            <a:off x="0" y="0"/>
            <a:ext cx="91440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5 CuadroTexto"/>
          <p:cNvSpPr txBox="1"/>
          <p:nvPr/>
        </p:nvSpPr>
        <p:spPr>
          <a:xfrm>
            <a:off x="147217" y="879935"/>
            <a:ext cx="6245158" cy="2092188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 aquí?</a:t>
            </a:r>
            <a:endParaRPr kumimoji="0" lang="es-MX" sz="6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  <p:pic>
        <p:nvPicPr>
          <p:cNvPr id="7" name="Picture 2" descr="http://1.bp.blogspot.com/-suKiyXUvLUo/UI_zlB8YHDI/AAAAAAAABN4/mhaa83o-Oeg/s1600/interrog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32" y="1926029"/>
            <a:ext cx="2382966" cy="29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710115" y="1518389"/>
            <a:ext cx="7860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 la par del desarrollo de los Seguros antes mencionados, te informamos que el IVR se está trabajando de la misma manera para ser mucho más amigable a nuestros usuarios, las opciones sean claras y podamos dar adecuada dirección a las necesidades de nuestros clientes.</a:t>
            </a:r>
          </a:p>
          <a:p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Es importante conocer el detalle del IVR para ayudar a nuestros clientes en sus dudas. De la misma manera si tus clientes te han hecho observaciones sobre el mismo, ayúdanos identificando la problemática para dar respuesta oportuna. 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0115" y="546104"/>
            <a:ext cx="36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  <a:latin typeface="Century Gothic" pitchFamily="34" charset="0"/>
              </a:rPr>
              <a:t>Call Center / IVR</a:t>
            </a:r>
            <a:endParaRPr lang="es-MX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710115" y="1518389"/>
            <a:ext cx="7860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9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Urgencias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1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Autorización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2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Elegibilidad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3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Concertar citas / Referencias de la red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4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Información de su Póliza y Coberturas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5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Trámites y  programación de Cirugías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6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Renovación de Pólizas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7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Contratación de Seguros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8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Cargos a TDC y aclaración de pagos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0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Sugerencias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  <a:latin typeface="Century Gothic" pitchFamily="34" charset="0"/>
              </a:rPr>
              <a:t>#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Repetir Menú</a:t>
            </a:r>
          </a:p>
          <a:p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0115" y="546104"/>
            <a:ext cx="36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Marcación: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20344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7 CuadroTexto"/>
          <p:cNvSpPr txBox="1"/>
          <p:nvPr/>
        </p:nvSpPr>
        <p:spPr>
          <a:xfrm>
            <a:off x="497885" y="702205"/>
            <a:ext cx="8035041" cy="7379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MX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reguntas y respuestas </a:t>
            </a:r>
            <a:endParaRPr kumimoji="0" lang="es-MX" sz="44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  <p:pic>
        <p:nvPicPr>
          <p:cNvPr id="8194" name="Picture 2" descr="http://www.intecap.edu.gt/ingles/preguntas/imagenes/pregun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23" y="1658589"/>
            <a:ext cx="2722141" cy="33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1093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7 CuadroTexto"/>
          <p:cNvSpPr txBox="1"/>
          <p:nvPr/>
        </p:nvSpPr>
        <p:spPr>
          <a:xfrm>
            <a:off x="497885" y="1017814"/>
            <a:ext cx="8035041" cy="49175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reglas simples de la vida:</a:t>
            </a:r>
            <a:endParaRPr kumimoji="0" lang="es-MX" sz="28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6766" y="1828791"/>
            <a:ext cx="7719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1.- Si no persigues aquello que quieres, nunca lo conseguirás. </a:t>
            </a:r>
          </a:p>
          <a:p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2.- Si no preguntas, la respuesta siempre será NO.</a:t>
            </a:r>
          </a:p>
          <a:p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3.- Si no das un paso hacia adelante, siempre estarás en el mismo sitio. 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20344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7 CuadroTexto"/>
          <p:cNvSpPr txBox="1"/>
          <p:nvPr/>
        </p:nvSpPr>
        <p:spPr>
          <a:xfrm>
            <a:off x="2146422" y="3030209"/>
            <a:ext cx="6858131" cy="1415079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8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  <a:endParaRPr kumimoji="0" lang="es-MX" sz="88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480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1297" t="17754" r="1838" b="17754"/>
          <a:stretch/>
        </p:blipFill>
        <p:spPr>
          <a:xfrm>
            <a:off x="0" y="0"/>
            <a:ext cx="91440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icture 2" descr="http://visitroo.com/img/mx/f/1422619166-79-Business_Evo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54" y="795532"/>
            <a:ext cx="5023646" cy="35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40295" y="2731371"/>
            <a:ext cx="8249679" cy="2276854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MediAccess                        está evolucionando</a:t>
            </a:r>
            <a:endParaRPr kumimoji="0" lang="es-MX" sz="72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16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1297" t="17754" r="1838" b="17754"/>
          <a:stretch/>
        </p:blipFill>
        <p:spPr>
          <a:xfrm>
            <a:off x="-774700" y="0"/>
            <a:ext cx="91440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5 CuadroTexto"/>
          <p:cNvSpPr txBox="1"/>
          <p:nvPr/>
        </p:nvSpPr>
        <p:spPr>
          <a:xfrm>
            <a:off x="914714" y="870871"/>
            <a:ext cx="7525901" cy="375418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estamos renovando para otorgarte más y mejores                                           </a:t>
            </a:r>
            <a:r>
              <a:rPr lang="es-MX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herramientas.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Queremos  apoyarte en alcanzar tus   metas a través de la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productividad.</a:t>
            </a:r>
            <a:r>
              <a:rPr lang="es-MX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s-MX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6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21889"/>
          <a:stretch/>
        </p:blipFill>
        <p:spPr>
          <a:xfrm>
            <a:off x="0" y="0"/>
            <a:ext cx="8369301" cy="5143500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710115" y="993592"/>
            <a:ext cx="7860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Históricamente nuestra familia de productos han cubierto las necesidades de nuestros clientes, pero como todo,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los clientes y prospectos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también evolucionan y las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exigencias en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los productos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y servicios son cada vez mayores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. </a:t>
            </a:r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Es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por ello que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debemos atender a este nuevo entorno y ofrecer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productos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mucho más estructurados que engloben de manera adecuada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las necesidades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de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protección con mejor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calidad en el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servicio.</a:t>
            </a:r>
          </a:p>
          <a:p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El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equipo </a:t>
            </a:r>
            <a:r>
              <a:rPr lang="es-MX" b="1" dirty="0" smtClean="0">
                <a:solidFill>
                  <a:schemeClr val="tx2"/>
                </a:solidFill>
                <a:latin typeface="Century Gothic" pitchFamily="34" charset="0"/>
              </a:rPr>
              <a:t>MediAccess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ha trabajado intensamente en 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desarrollar soluciones más creativas y así facilitar a nuestra fuerza de ventas en la atracción de nuevos clientes, dando motivo a esta reunión.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710115" y="993592"/>
            <a:ext cx="7860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Pero no nada más nos referiremos al bienestar de nuestros clientes, </a:t>
            </a:r>
            <a:r>
              <a:rPr lang="es-MX" b="1" dirty="0" smtClean="0">
                <a:solidFill>
                  <a:schemeClr val="tx2"/>
                </a:solidFill>
                <a:latin typeface="Century Gothic" pitchFamily="34" charset="0"/>
              </a:rPr>
              <a:t>buscamos tu bienestar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.</a:t>
            </a:r>
          </a:p>
          <a:p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Salir al mercado entre tantas empresas competidoras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sabemos es un gran reto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, pero si tenemos los productos y el servicio que nuestros clientes buscan y le agregamos más,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ellos ganan y tu también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. </a:t>
            </a:r>
          </a:p>
          <a:p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r>
              <a:rPr lang="es-MX" b="1" dirty="0" smtClean="0">
                <a:solidFill>
                  <a:schemeClr val="tx2"/>
                </a:solidFill>
                <a:latin typeface="Century Gothic" pitchFamily="34" charset="0"/>
              </a:rPr>
              <a:t>Hoy puedes comenzar a generar más ingresos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con estos productos,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capacítate, pregunta, cuestiona, conoce a detalle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sobre ellos y </a:t>
            </a:r>
            <a:r>
              <a:rPr lang="es-MX" b="1" dirty="0" smtClean="0">
                <a:solidFill>
                  <a:schemeClr val="tx2"/>
                </a:solidFill>
                <a:latin typeface="Century Gothic" pitchFamily="34" charset="0"/>
              </a:rPr>
              <a:t>comienza a ganar más</a:t>
            </a: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.  </a:t>
            </a:r>
          </a:p>
          <a:p>
            <a:endParaRPr lang="es-MX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5 CuadroTexto"/>
          <p:cNvSpPr txBox="1"/>
          <p:nvPr/>
        </p:nvSpPr>
        <p:spPr>
          <a:xfrm>
            <a:off x="642234" y="1053155"/>
            <a:ext cx="8035041" cy="310785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137" tIns="30137" rIns="30137" bIns="301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nuevos integrantes de la familia                MediAccess</a:t>
            </a:r>
            <a:endParaRPr kumimoji="0" lang="es-MX" sz="6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6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/>
        </p:nvPicPr>
        <p:blipFill rotWithShape="1">
          <a:blip r:embed="rId2">
            <a:extLst/>
          </a:blip>
          <a:srcRect l="9503" t="17754" r="1838" b="17754"/>
          <a:stretch/>
        </p:blipFill>
        <p:spPr>
          <a:xfrm>
            <a:off x="0" y="0"/>
            <a:ext cx="8369301" cy="5495924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1519" y="237072"/>
            <a:ext cx="2265756" cy="309032"/>
          </a:xfrm>
          <a:prstGeom prst="rect">
            <a:avLst/>
          </a:prstGeom>
          <a:ln w="3175">
            <a:miter lim="400000"/>
          </a:ln>
        </p:spPr>
      </p:pic>
      <p:pic>
        <p:nvPicPr>
          <p:cNvPr id="1027" name="A731659C-ED90-433A-BCBB-A678A9B18201" descr="DE2D51A3-20A8-4141-B5CC-012608164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34" y="2630118"/>
            <a:ext cx="5920528" cy="223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B8070E9-744E-4F6E-A9B3-45986B702A5D" descr="A3258A5F-82D4-4E23-A05C-612C75BC35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" y="308888"/>
            <a:ext cx="6237171" cy="23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7803</TotalTime>
  <Words>711</Words>
  <Application>Microsoft Office PowerPoint</Application>
  <PresentationFormat>Presentación en pantalla (16:9)</PresentationFormat>
  <Paragraphs>98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CMV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Iván García</dc:creator>
  <cp:lastModifiedBy>Juan Romeu</cp:lastModifiedBy>
  <cp:revision>122</cp:revision>
  <dcterms:created xsi:type="dcterms:W3CDTF">2015-04-08T23:29:13Z</dcterms:created>
  <dcterms:modified xsi:type="dcterms:W3CDTF">2015-10-06T13:34:17Z</dcterms:modified>
</cp:coreProperties>
</file>